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ru-RU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Arial"/>
      </a:defRPr>
    </a:lvl5pPr>
    <a:lvl6pPr marL="2286000" algn="l" defTabSz="914400">
      <a:defRPr>
        <a:solidFill>
          <a:schemeClr val="tx1"/>
        </a:solidFill>
        <a:latin typeface="Arial"/>
        <a:ea typeface="+mn-ea"/>
        <a:cs typeface="Arial"/>
      </a:defRPr>
    </a:lvl6pPr>
    <a:lvl7pPr marL="2743200" algn="l" defTabSz="914400">
      <a:defRPr>
        <a:solidFill>
          <a:schemeClr val="tx1"/>
        </a:solidFill>
        <a:latin typeface="Arial"/>
        <a:ea typeface="+mn-ea"/>
        <a:cs typeface="Arial"/>
      </a:defRPr>
    </a:lvl7pPr>
    <a:lvl8pPr marL="3200400" algn="l" defTabSz="914400">
      <a:defRPr>
        <a:solidFill>
          <a:schemeClr val="tx1"/>
        </a:solidFill>
        <a:latin typeface="Arial"/>
        <a:ea typeface="+mn-ea"/>
        <a:cs typeface="Arial"/>
      </a:defRPr>
    </a:lvl8pPr>
    <a:lvl9pPr marL="3657600" algn="l" defTabSz="914400">
      <a:defRPr>
        <a:solidFill>
          <a:schemeClr val="tx1"/>
        </a:solidFill>
        <a:latin typeface="Arial"/>
        <a:ea typeface="+mn-ea"/>
        <a:cs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B1EF53-FC09-14FC-37DC-9E2155D54171}">
  <a:tblStyle styleId="{63B1EF53-FC09-14FC-37DC-9E2155D54171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82E-2"/>
          <c:y val="9.869E-2"/>
          <c:w val="0.80127000000000004"/>
          <c:h val="0.76700999999999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97C-4AA2-9E73-3A5E4782D73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97C-4AA2-9E73-3A5E4782D73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Штатная 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7C-4AA2-9E73-3A5E4782D73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97C-4AA2-9E73-3A5E4782D73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97C-4AA2-9E73-3A5E4782D730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7C-4AA2-9E73-3A5E4782D73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7C-4AA2-9E73-3A5E4782D73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Штатная 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7C-4AA2-9E73-3A5E4782D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975256"/>
        <c:axId val="495974472"/>
      </c:barChart>
      <c:catAx>
        <c:axId val="495975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95974472"/>
        <c:crosses val="autoZero"/>
        <c:auto val="1"/>
        <c:lblAlgn val="ctr"/>
        <c:lblOffset val="100"/>
        <c:noMultiLvlLbl val="0"/>
      </c:catAx>
      <c:valAx>
        <c:axId val="495974472"/>
        <c:scaling>
          <c:orientation val="minMax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5975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028389383831274"/>
          <c:y val="0.39640675657014407"/>
          <c:w val="0.10663249130313061"/>
          <c:h val="0.2071861873079311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40000000000001E-2"/>
          <c:y val="5.8720000000000001E-2"/>
          <c:w val="0.82313000000000003"/>
          <c:h val="0.65227999999999997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A0-46D8-AC29-C73D287620D9}"/>
            </c:ext>
          </c:extLst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A0-46D8-AC29-C73D28762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4237168"/>
        <c:axId val="504237560"/>
      </c:barChart>
      <c:catAx>
        <c:axId val="504237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04237560"/>
        <c:crosses val="autoZero"/>
        <c:auto val="1"/>
        <c:lblAlgn val="ctr"/>
        <c:lblOffset val="100"/>
        <c:noMultiLvlLbl val="0"/>
      </c:catAx>
      <c:valAx>
        <c:axId val="504237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42371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250000000000004E-2"/>
          <c:y val="5.7849999999999999E-2"/>
          <c:w val="0.79225999999999996"/>
          <c:h val="0.794120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B21-4A46-9D81-38DE2518D5D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B21-4A46-9D81-38DE2518D5D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21-4A46-9D81-38DE2518D5D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prstGeom prst="rect">
              <a:avLst/>
            </a:prstGeom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21-4A46-9D81-38DE2518D5D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21-4A46-9D81-38DE2518D5D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Штатная</c:v>
                </c:pt>
                <c:pt idx="1">
                  <c:v>Фактическая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21-4A46-9D81-38DE2518D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7288776"/>
        <c:axId val="507293872"/>
      </c:barChart>
      <c:catAx>
        <c:axId val="507288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07293872"/>
        <c:crosses val="autoZero"/>
        <c:auto val="1"/>
        <c:lblAlgn val="ctr"/>
        <c:lblOffset val="100"/>
        <c:noMultiLvlLbl val="0"/>
      </c:catAx>
      <c:valAx>
        <c:axId val="507293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72887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3"/>
                <c:pt idx="0">
                  <c:v>Подготовка памяток </c:v>
                </c:pt>
                <c:pt idx="1">
                  <c:v>Консультации </c:v>
                </c:pt>
                <c:pt idx="2">
                  <c:v>Иные формы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B-48CB-8320-94D9C5412C8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3"/>
                <c:pt idx="0">
                  <c:v>Подготовка памяток </c:v>
                </c:pt>
                <c:pt idx="1">
                  <c:v>Консультации </c:v>
                </c:pt>
                <c:pt idx="2">
                  <c:v>Иные формы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B-48CB-8320-94D9C5412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3902344"/>
        <c:axId val="653904304"/>
      </c:barChart>
      <c:catAx>
        <c:axId val="653902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53904304"/>
        <c:crosses val="autoZero"/>
        <c:auto val="1"/>
        <c:lblAlgn val="ctr"/>
        <c:lblOffset val="100"/>
        <c:noMultiLvlLbl val="0"/>
      </c:catAx>
      <c:valAx>
        <c:axId val="653904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39023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 bwMode="auto"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>
              <a:cxnSpLocks/>
            </p:cNvCxnSpPr>
            <p:nvPr/>
          </p:nvCxnSpPr>
          <p:spPr bwMode="auto"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cxnSpLocks/>
            </p:cNvCxnSpPr>
            <p:nvPr/>
          </p:nvCxnSpPr>
          <p:spPr bwMode="auto"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/>
            </p:cNvCxnSpPr>
            <p:nvPr/>
          </p:nvCxnSpPr>
          <p:spPr bwMode="auto"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cxnSpLocks/>
            </p:cNvCxnSpPr>
            <p:nvPr/>
          </p:nvCxnSpPr>
          <p:spPr bwMode="auto">
            <a:xfrm flipH="1">
              <a:off x="5707078" y="1770196"/>
              <a:ext cx="3430571" cy="34305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4A8FD2-E699-4BCD-8907-013D7189CB62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FB4B16-5919-4D52-9C40-E167F132CA1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Панорамная фотография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 bwMode="auto"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 bwMode="auto"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23.04.2024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228600" y="710624"/>
            <a:ext cx="457319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7696200" y="2768601"/>
            <a:ext cx="457319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228600" y="710624"/>
            <a:ext cx="457319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7696200" y="2768601"/>
            <a:ext cx="457319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/>
            </a:lvl1pPr>
          </a:lstStyle>
          <a:p>
            <a:pPr marL="0"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C884C16-7D45-4257-8DC1-8228AAE66A84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B66AC0-F9DE-4BBE-B53A-25B2076D9AA8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B69AA52-EF1D-437A-83A9-7E13CBE1DE9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F15CA44-8182-4CAC-B018-F782258342EA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52F46D-3939-4BEE-8D86-96666F67336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533400"/>
            <a:ext cx="6554867" cy="3767670"/>
          </a:xfrm>
        </p:spPr>
        <p:txBody>
          <a:bodyPr anchor="ctr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384E06F-B021-4D75-95DF-15C2AC902890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8A01E09-C203-4AEE-9185-6ACD38AE8B7A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1981199"/>
            <a:ext cx="6402467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A07CFB1-517C-4D91-943A-2C5ED0CB66CE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A8D44D7-8C08-4737-A054-29BD65B2317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 bwMode="auto"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4CE18A-B03E-4A55-922D-0C7B76EA84E2}" type="datetimeFigureOut">
              <a:rPr lang="ru-RU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6087AC-B31F-444A-983A-6F9AD7FF8C1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62362" y="1143000"/>
            <a:ext cx="3956704" cy="3149600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BB8600-C221-4A64-972C-260C0791EF12}" type="datetimeFigureOut">
              <a:rPr lang="ru-RU"/>
              <a:t>23.04.2024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E8913E4-0879-469D-A6A6-D9B3DF748C8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0D08ED3-3116-4EF1-A655-60B4783F3DA7}" type="datetimeFigureOut">
              <a:rPr lang="ru-RU"/>
              <a:t>23.04.2024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C0665FD-1646-4FDF-ACAB-51F1DBB672B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D6807A-6AFE-4D2E-B956-63FE97D7E4FA}" type="datetimeFigureOut">
              <a:rPr lang="ru-RU"/>
              <a:t>23.04.2024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160125-EBD3-4459-B079-F8B4F302A51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09A0C7-CCA5-463D-B312-CA06BB8D15C1}" type="datetimeFigureOut">
              <a:rPr lang="ru-RU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491B8C-C4B9-4E3C-A7DA-7003C8CA15B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 bwMode="auto"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3A38C9-EE22-4058-86B2-D18C9000209A}" type="datetimeFigureOut">
              <a:rPr lang="ru-RU"/>
              <a:t>23.04.2024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D56DD2F-ED10-4114-A7F0-1BE5AF6B0FE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>
              <a:cxnSpLocks/>
            </p:cNvCxnSpPr>
            <p:nvPr/>
          </p:nvCxnSpPr>
          <p:spPr bwMode="auto"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 bwMode="auto"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 bwMode="auto">
            <a:xfrm flipH="1">
              <a:off x="7772400" y="3581400"/>
              <a:ext cx="1896534" cy="18965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 bwMode="auto"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/>
            </p:cNvCxnSpPr>
            <p:nvPr/>
          </p:nvCxnSpPr>
          <p:spPr bwMode="auto"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884C16-7D45-4257-8DC1-8228AAE66A84}" type="datetimeFigureOut">
              <a:rPr lang="ru-RU"/>
              <a:t>23.04.2024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821158-6D5C-482C-8B96-143C8F41ECB8}" type="slidenum">
              <a:rPr lang="ru-RU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>
        <a:spcBef>
          <a:spcPts val="0"/>
        </a:spcBef>
        <a:buNone/>
        <a:defRPr sz="3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2857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20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8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2pPr>
      <a:lvl3pPr marL="12001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6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3pPr>
      <a:lvl4pPr marL="15430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4pPr>
      <a:lvl5pPr marL="20002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Блок-схема: процесс 8"/>
          <p:cNvSpPr/>
          <p:nvPr/>
        </p:nvSpPr>
        <p:spPr bwMode="auto">
          <a:xfrm>
            <a:off x="22864" y="1251817"/>
            <a:ext cx="9144000" cy="60994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5575" y="3429000"/>
            <a:ext cx="8736905" cy="2087562"/>
          </a:xfrm>
        </p:spPr>
        <p:txBody>
          <a:bodyPr rtlCol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b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Отчет </a:t>
            </a:r>
            <a:b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о выполнении</a:t>
            </a:r>
            <a:b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плана по противодействию коррупции </a:t>
            </a:r>
            <a:b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4000" cap="none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в Муниципальном казенном учреждении «Муниципальный архив Туринского городского округа» за 2023 год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 bwMode="auto">
          <a:xfrm>
            <a:off x="1753208" y="1251816"/>
            <a:ext cx="5446387" cy="609946"/>
          </a:xfrm>
        </p:spPr>
        <p:txBody>
          <a:bodyPr rtlCol="0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u-RU" sz="2700" b="1">
                <a:solidFill>
                  <a:schemeClr val="tx1"/>
                </a:solidFill>
                <a:latin typeface="Times New Roman"/>
                <a:cs typeface="Times New Roman"/>
              </a:rPr>
              <a:t>МКУ МАТГО</a:t>
            </a:r>
            <a:endParaRPr lang="ru-RU" sz="27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150" name="AutoShape 2" descr="ÐÐ°ÑÑÐ¸Ð½ÐºÐ¸ Ð¿Ð¾ Ð·Ð°Ð¿ÑÐ¾ÑÑ Ð¸Ð·Ð¾Ð±ÑÐ°Ð¶ÐµÐ½Ð¸Ðµ Ð³ÐµÑÐ±Ð° ÑÐ²ÐµÑÐ´Ð»Ð¾Ð²ÑÐºÐ¾Ð¹ Ð¾Ð±Ð»Ð°ÑÑ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Calibri"/>
            </a:endParaRPr>
          </a:p>
        </p:txBody>
      </p:sp>
      <p:sp>
        <p:nvSpPr>
          <p:cNvPr id="6151" name="AutoShape 4" descr="ÐÐ°ÑÑÐ¸Ð½ÐºÐ¸ Ð¿Ð¾ Ð·Ð°Ð¿ÑÐ¾ÑÑ Ð¸Ð·Ð¾Ð±ÑÐ°Ð¶ÐµÐ½Ð¸Ðµ Ð³ÐµÑÐ±Ð° ÑÐ²ÐµÑÐ´Ð»Ð¾Ð²ÑÐºÐ¾Ð¹ Ð¾Ð±Ð»Ð°ÑÑ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295" y="1586972"/>
            <a:ext cx="8713003" cy="365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33046" y="1710307"/>
            <a:ext cx="8353359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рассмотрении уведомлений работников о фактах обращений в целях склонения их к совершению коррупционных правонарушений</a:t>
            </a:r>
            <a:endParaRPr lang="ru-RU" sz="16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1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996941"/>
              </p:ext>
            </p:extLst>
          </p:nvPr>
        </p:nvGraphicFramePr>
        <p:xfrm>
          <a:off x="670389" y="2607979"/>
          <a:ext cx="7666216" cy="2316486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5361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6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уведомлений  работников о фактах обращений в целях склонения их к совершению коррупционных правонарушений, а также число рассмотренных уведомлений из указанного количества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45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Сколько по результатам рассмотрения</a:t>
                      </a:r>
                      <a:endParaRPr/>
                    </a:p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указанных уведомлений направлено материалов в правоохранительные органы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45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Сколько по результатам рассмотрения указанных уведомлений возбуждено уголовных дел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45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Сколько по результатам рассмотрения указанных уведомлений привлечено к уголовной ответственности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98760" y="1702087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Количество проведенных мероприятий антикоррупционной направленности</a:t>
            </a:r>
            <a:endParaRPr lang="ru-RU" sz="20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322410840" name="Диаграмма 3224108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464651"/>
              </p:ext>
            </p:extLst>
          </p:nvPr>
        </p:nvGraphicFramePr>
        <p:xfrm>
          <a:off x="323527" y="2554722"/>
          <a:ext cx="8640958" cy="3106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23528" y="1556187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об исполнении установленного порядка сообщения о получении подарка</a:t>
            </a:r>
            <a:endParaRPr lang="ru-RU" sz="2000" b="1">
              <a:ln w="0"/>
              <a:solidFill>
                <a:schemeClr val="accent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094509" y="2232696"/>
            <a:ext cx="69549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>
                <a:latin typeface="Times New Roman"/>
                <a:cs typeface="Times New Roman"/>
              </a:rPr>
              <a:t>за 2022– инцидентов не имеется</a:t>
            </a:r>
            <a:endParaRPr dirty="0"/>
          </a:p>
          <a:p>
            <a:pPr algn="ctr">
              <a:defRPr/>
            </a:pPr>
            <a:r>
              <a:rPr lang="ru-RU" sz="3000" b="1" dirty="0">
                <a:latin typeface="Times New Roman"/>
                <a:cs typeface="Times New Roman"/>
              </a:rPr>
              <a:t>за 2023 – инцидентов не имеется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0" y="3238999"/>
            <a:ext cx="9252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об организации антикоррупционной экспертизы нормативных правовых актов и их проектов</a:t>
            </a:r>
            <a:endParaRPr lang="ru-RU" sz="20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999562"/>
              </p:ext>
            </p:extLst>
          </p:nvPr>
        </p:nvGraphicFramePr>
        <p:xfrm>
          <a:off x="807903" y="3981309"/>
          <a:ext cx="7652528" cy="2410544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506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Общее количество подготовленных проектов нормативных правовых актов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проектов нормативных правовых актов, </a:t>
                      </a:r>
                      <a:endParaRPr/>
                    </a:p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в отношении которых проведена антикоррупционная экспертиза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коррупциогенных факторов, выявленных в проектах нормативных правовых актов, а также сколько коррупциогенных факторов из них исключено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нормативных правовых актов, в отношении которых проведена антикоррупционная экспертиза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28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100" b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коррупциогенных факторов, выявленных в нормативных правовых актах, а также сколько коррупциогенных факторов из них исключено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Блок-схема: процесс 8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00113" y="2420938"/>
            <a:ext cx="7772400" cy="2087562"/>
          </a:xfrm>
        </p:spPr>
        <p:txBody>
          <a:bodyPr rtlCol="0">
            <a:noAutofit/>
          </a:bodyPr>
          <a:lstStyle/>
          <a:p>
            <a:pPr marL="1587" indent="-1587">
              <a:spcAft>
                <a:spcPts val="0"/>
              </a:spcAft>
              <a:defRPr/>
            </a:pPr>
            <a:br>
              <a:rPr lang="ru-RU" sz="3200">
                <a:solidFill>
                  <a:srgbClr val="1D4779"/>
                </a:solidFill>
                <a:latin typeface="Times New Roman"/>
                <a:cs typeface="Times New Roman"/>
              </a:rPr>
            </a:br>
            <a:br>
              <a:rPr lang="ru-RU" sz="3200">
                <a:solidFill>
                  <a:srgbClr val="1D4779"/>
                </a:solidFill>
                <a:latin typeface="Times New Roman"/>
                <a:cs typeface="Times New Roman"/>
              </a:rPr>
            </a:br>
            <a:endParaRPr lang="ru-RU" sz="3200">
              <a:solidFill>
                <a:srgbClr val="1A3F6C"/>
              </a:solidFill>
              <a:latin typeface="Times New Roman"/>
              <a:cs typeface="Times New Roman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 bwMode="auto">
          <a:xfrm>
            <a:off x="807904" y="764599"/>
            <a:ext cx="8532440" cy="792164"/>
          </a:xfrm>
        </p:spPr>
        <p:txBody>
          <a:bodyPr rtlCol="0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7173" name="AutoShape 2" descr="ÐÐ°ÑÑÐ¸Ð½ÐºÐ¸ Ð¿Ð¾ Ð·Ð°Ð¿ÑÐ¾ÑÑ Ð¸Ð·Ð¾Ð±ÑÐ°Ð¶ÐµÐ½Ð¸Ðµ Ð³ÐµÑÐ±Ð° ÑÐ²ÐµÑÐ´Ð»Ð¾Ð²ÑÐºÐ¾Ð¹ Ð¾Ð±Ð»Ð°ÑÑ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Calibri"/>
            </a:endParaRPr>
          </a:p>
        </p:txBody>
      </p:sp>
      <p:sp>
        <p:nvSpPr>
          <p:cNvPr id="7174" name="AutoShape 4" descr="ÐÐ°ÑÑÐ¸Ð½ÐºÐ¸ Ð¿Ð¾ Ð·Ð°Ð¿ÑÐ¾ÑÑ Ð¸Ð·Ð¾Ð±ÑÐ°Ð¶ÐµÐ½Ð¸Ðµ Ð³ÐµÑÐ±Ð° ÑÐ²ÐµÑÐ´Ð»Ð¾Ð²ÑÐºÐ¾Ð¹ Ð¾Ð±Ð»Ð°ÑÑ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Calibri"/>
            </a:endParaRPr>
          </a:p>
        </p:txBody>
      </p:sp>
      <p:sp>
        <p:nvSpPr>
          <p:cNvPr id="7176" name="Прямоугольник 11"/>
          <p:cNvSpPr>
            <a:spLocks noChangeArrowheads="1"/>
          </p:cNvSpPr>
          <p:nvPr/>
        </p:nvSpPr>
        <p:spPr bwMode="auto">
          <a:xfrm>
            <a:off x="460374" y="1884671"/>
            <a:ext cx="8065651" cy="82299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587" indent="-1587" algn="ctr">
              <a:defRPr/>
            </a:pPr>
            <a:r>
              <a:rPr lang="ru-RU" sz="2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Общие сведения</a:t>
            </a:r>
            <a:br>
              <a:rPr lang="ru-RU" sz="2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</a:br>
            <a:r>
              <a:rPr lang="ru-RU" sz="2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(численность работников учреждения)</a:t>
            </a:r>
          </a:p>
        </p:txBody>
      </p:sp>
      <p:graphicFrame>
        <p:nvGraphicFramePr>
          <p:cNvPr id="1002198754" name="Диаграмма 10021987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23288"/>
              </p:ext>
            </p:extLst>
          </p:nvPr>
        </p:nvGraphicFramePr>
        <p:xfrm>
          <a:off x="334951" y="3043004"/>
          <a:ext cx="7765438" cy="3338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043608" y="1556187"/>
            <a:ext cx="6912768" cy="122359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cap="none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Общая численность работников, подающих сведения о своих доходах, имуществе, обязательствах имущественного характера</a:t>
            </a:r>
            <a:endParaRPr lang="ru-RU" sz="2000" b="1" cap="none">
              <a:ln w="0"/>
              <a:solidFill>
                <a:schemeClr val="accent1"/>
              </a:solidFill>
            </a:endParaRPr>
          </a:p>
        </p:txBody>
      </p:sp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64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graphicFrame>
        <p:nvGraphicFramePr>
          <p:cNvPr id="1324038827" name="Диаграмма 13240388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02659"/>
              </p:ext>
            </p:extLst>
          </p:nvPr>
        </p:nvGraphicFramePr>
        <p:xfrm>
          <a:off x="325831" y="2780928"/>
          <a:ext cx="8206605" cy="3744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64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5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45735" y="1628799"/>
            <a:ext cx="7653283" cy="822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Численность работников учреждения по профилактике коррупционных правонарушений</a:t>
            </a:r>
            <a:endParaRPr lang="ru-RU" sz="24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607294612" name="Диаграмма 6072946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4072603"/>
              </p:ext>
            </p:extLst>
          </p:nvPr>
        </p:nvGraphicFramePr>
        <p:xfrm>
          <a:off x="807903" y="2793759"/>
          <a:ext cx="7408860" cy="3451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64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5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23527" y="1772086"/>
            <a:ext cx="8641391" cy="51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проверках достоверности и полноты сведений о доходах, об имуществе и обязательствах имущественного характера, впервые поступивших в учреждение </a:t>
            </a:r>
            <a:endParaRPr lang="ru-RU" sz="14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912030"/>
              </p:ext>
            </p:extLst>
          </p:nvPr>
        </p:nvGraphicFramePr>
        <p:xfrm>
          <a:off x="972695" y="2458149"/>
          <a:ext cx="7524727" cy="1426241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5716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658">
                <a:tc>
                  <a:txBody>
                    <a:bodyPr/>
                    <a:lstStyle/>
                    <a:p>
                      <a:pPr marL="0" marR="0" indent="0" algn="ctr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/>
                        <a:t>Показатель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2022</a:t>
                      </a:r>
                      <a:endParaRPr lang="ru-RU" sz="1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2023</a:t>
                      </a:r>
                      <a:endParaRPr lang="ru-RU" sz="1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53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/>
                        <a:t>Количество граждан, претендующих на должность руководителя, сведения которых были проанализированы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47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/>
                        <a:t>Количество граждан, в отношении которых установлены факты представления недостоверных и (или) неполных сведений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 bwMode="auto">
          <a:xfrm>
            <a:off x="107505" y="4751680"/>
            <a:ext cx="9036891" cy="365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79511" y="5332300"/>
            <a:ext cx="8964523" cy="335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5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0" y="1556186"/>
            <a:ext cx="9144792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проверках достоверности и полноты сведений о доходах, об имуществе и обязательствах имущественного характера, представляемых работниками учреждения</a:t>
            </a:r>
            <a:endParaRPr lang="ru-RU" sz="16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52136" y="2376558"/>
          <a:ext cx="8064895" cy="1554480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6336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24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 работников, в отношении которых установлены факты представления недостоверных и (или) неполных сведений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76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работников, в отношении которых принято решение о представлении материалов проверки в соответствующую комиссию по соблюдению требований к служебному поведению работников и урегулированию конфликта интересов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54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 работников, привлеченных к дисциплинарной ответственности по результатам указанных проверок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 bwMode="auto">
          <a:xfrm>
            <a:off x="972524" y="4218696"/>
            <a:ext cx="7633333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</a:rPr>
              <a:t>Уведомления работников о возникновении (возможном возникновении) у них конфликта интересов</a:t>
            </a:r>
            <a:endParaRPr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487558"/>
              </p:ext>
            </p:extLst>
          </p:nvPr>
        </p:nvGraphicFramePr>
        <p:xfrm>
          <a:off x="552136" y="4941168"/>
          <a:ext cx="8064895" cy="1773723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6336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658">
                <a:tc>
                  <a:txBody>
                    <a:bodyPr/>
                    <a:lstStyle/>
                    <a:p>
                      <a:pPr marL="0" marR="0" indent="0" algn="ctr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/>
                        <a:t>Показатель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2022</a:t>
                      </a:r>
                      <a:endParaRPr lang="ru-RU" sz="1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2023</a:t>
                      </a:r>
                      <a:endParaRPr lang="ru-RU" sz="1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2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поступивших уведомлений работников  о возникновении у них конфликта интересов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4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работников, уведомивших о возникновении или возможном возникновении у них конфликта интересов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76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работников, которыми (в отношении которых) были приняты меры по предотвращению/урегулированию конфликта интересов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/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/>
                        <a:t>0</a:t>
                      </a:r>
                      <a:endParaRPr lang="ru-RU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23527" y="1521762"/>
            <a:ext cx="8641319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проверках соблюдения работников  установленных ограничений и запретов, а также требований о предотвращении или урегулировании конфликта интересов</a:t>
            </a:r>
            <a:endParaRPr lang="ru-RU" sz="16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1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510357"/>
              </p:ext>
            </p:extLst>
          </p:nvPr>
        </p:nvGraphicFramePr>
        <p:xfrm>
          <a:off x="1155915" y="2182599"/>
          <a:ext cx="6976182" cy="1683032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4928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9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7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указанных проверок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 работников, в отношении которых установлены факты несоблюдения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91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 работников, привлеченных к дисциплинарной ответственности, а также уволенных по результатам проверок фактов несоблюдения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292280" y="3918431"/>
            <a:ext cx="6474654" cy="57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об уведомлении  работников представителя нанимателя об иной оплачиваемой работе</a:t>
            </a:r>
            <a:endParaRPr lang="ru-RU" sz="1600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165528"/>
              </p:ext>
            </p:extLst>
          </p:nvPr>
        </p:nvGraphicFramePr>
        <p:xfrm>
          <a:off x="1149746" y="4497588"/>
          <a:ext cx="6976182" cy="2214884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497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6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12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которые уведомили об иной оплачиваемой работе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31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не уведомивших (несвоевременно уведомивших) при фактическом выполнении иной оплачиваемой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73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привлеченных к дисциплинарной ответственности за нарушение порядка уведомления, либо не уведомивших представителя нанимателя об иной оплачиваемой работе, а также сколько из них уволено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5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088739"/>
              </p:ext>
            </p:extLst>
          </p:nvPr>
        </p:nvGraphicFramePr>
        <p:xfrm>
          <a:off x="539551" y="2239741"/>
          <a:ext cx="8136904" cy="1910161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5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23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обращений от граждан и организаций о коррупционных правонарушениях  работников, а также число рассмотренных обращений из указанного количества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22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работников, привлеченных к дисциплинарной ответственности по результатам рассмотрения указанных обращений, а также сколько из них уволено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914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возбужденных уголовных дел 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по результатам рассмотрения указанных обращений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 bwMode="auto">
          <a:xfrm>
            <a:off x="611559" y="1599625"/>
            <a:ext cx="7993283" cy="6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 проверке обращений </a:t>
            </a:r>
            <a:b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</a:b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о коррупционных правонарушениях  работников</a:t>
            </a:r>
            <a:endParaRPr lang="ru-RU" b="1">
              <a:ln w="0"/>
              <a:solidFill>
                <a:schemeClr val="accent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647055" y="4264033"/>
            <a:ext cx="8497339" cy="6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Сведения об ответственности  работников </a:t>
            </a:r>
            <a:b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</a:b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за совершение коррупционных правонарушений</a:t>
            </a:r>
            <a:endParaRPr lang="ru-RU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899995"/>
              </p:ext>
            </p:extLst>
          </p:nvPr>
        </p:nvGraphicFramePr>
        <p:xfrm>
          <a:off x="506403" y="4904149"/>
          <a:ext cx="8131192" cy="1061017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6114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66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привлеченных к юридической ответственности за совершение коррупционных правонарушений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Количество  работников, привлеченных к ответственности с наказанием в виде штрафа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 bwMode="auto">
          <a:xfrm>
            <a:off x="0" y="549275"/>
            <a:ext cx="9144000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Текст 5"/>
          <p:cNvSpPr txBox="1"/>
          <p:nvPr/>
        </p:nvSpPr>
        <p:spPr bwMode="auto">
          <a:xfrm>
            <a:off x="807904" y="729599"/>
            <a:ext cx="8532440" cy="7921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8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6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/>
              <a:buNone/>
              <a:defRPr sz="1400" cap="none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15515" y="1646650"/>
            <a:ext cx="8857379" cy="6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ln w="0"/>
                <a:solidFill>
                  <a:schemeClr val="accent1"/>
                </a:solidFill>
                <a:latin typeface="Times New Roman"/>
                <a:cs typeface="Times New Roman"/>
              </a:rPr>
              <a:t>Деятельность комиссии по соблюдению требований к служебному поведению  работников и урегулированию конфликта интересов</a:t>
            </a:r>
            <a:endParaRPr lang="ru-RU" b="1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640957"/>
              </p:ext>
            </p:extLst>
          </p:nvPr>
        </p:nvGraphicFramePr>
        <p:xfrm>
          <a:off x="899592" y="2383993"/>
          <a:ext cx="7488831" cy="2359610"/>
        </p:xfrm>
        <a:graphic>
          <a:graphicData uri="http://schemas.openxmlformats.org/drawingml/2006/table">
            <a:tbl>
              <a:tblPr firstRow="1" bandRow="1">
                <a:tableStyleId>{63B1EF53-FC09-14FC-37DC-9E2155D54171}</a:tableStyleId>
              </a:tblPr>
              <a:tblGrid>
                <a:gridCol w="5328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23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68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имеющихся комиссий по соблюдению требований к служебному поведению и урегулированию конфликта интересов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40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проведенных заседаний комиссий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работников (граждан, ранее замещавших должности служащих), в отношении которых комиссиями  рассмотрены материалы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выявленных комиссиями нарушений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Количество работников, привлеченных к дисциплинарной ответственности по результатам заседаний комиссий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dirty="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 bwMode="auto">
          <a:xfrm>
            <a:off x="323527" y="5013175"/>
            <a:ext cx="8821659" cy="944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/>
              <a:t>28.12.2023 проведено заседание рабочей группы при Комиссии по</a:t>
            </a:r>
            <a:r>
              <a:rPr lang="en-US" sz="1400" dirty="0"/>
              <a:t> </a:t>
            </a:r>
            <a:r>
              <a:rPr lang="ru-RU" sz="1400" dirty="0"/>
              <a:t>соблюдению требований к служебному поведению работников МКУ МАТГО и</a:t>
            </a:r>
            <a:r>
              <a:rPr lang="en-US" sz="1400" dirty="0"/>
              <a:t> </a:t>
            </a:r>
            <a:r>
              <a:rPr lang="ru-RU" sz="1400" dirty="0"/>
              <a:t>урегулированию конфликта интересов, на котором рабочей группой проведена комплексная оценка коррупционных рисков, возникающих при реализации возложенных на учреждение функций. </a:t>
            </a:r>
            <a:endParaRPr lang="ru-RU" sz="1400" dirty="0">
              <a:latin typeface="Liberation Serif"/>
              <a:ea typeface="Times New Roman"/>
              <a:cs typeface="Liberation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Сектор">
      <a:fillStyleLst>
        <a:solidFill>
          <a:schemeClr val="phClr"/>
        </a:solidFill>
        <a:gradFill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798</Words>
  <Application>Microsoft Office PowerPoint</Application>
  <DocSecurity>0</DocSecurity>
  <PresentationFormat>Экран (4:3)</PresentationFormat>
  <Paragraphs>151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Liberation Serif</vt:lpstr>
      <vt:lpstr>Times New Roman</vt:lpstr>
      <vt:lpstr>Wingdings 3</vt:lpstr>
      <vt:lpstr>Сектор</vt:lpstr>
      <vt:lpstr> Отчет  о выполнении плана по противодействию коррупции  в Муниципальном казенном учреждении «Муниципальный архив Туринского городского округа» за 2023 год</vt:lpstr>
      <vt:lpstr>  </vt:lpstr>
      <vt:lpstr>Общая численность работников, подающих сведения о своих доходах, имуществе, обязательствах имущественного характера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Прытков Данил Дмитриевич</dc:creator>
  <cp:keywords/>
  <dc:description/>
  <cp:lastModifiedBy>USER</cp:lastModifiedBy>
  <cp:revision>316</cp:revision>
  <dcterms:created xsi:type="dcterms:W3CDTF">2017-09-20T10:53:09Z</dcterms:created>
  <dcterms:modified xsi:type="dcterms:W3CDTF">2024-04-23T08:31:58Z</dcterms:modified>
  <cp:category/>
  <dc:identifier/>
  <cp:contentStatus/>
  <dc:language/>
  <cp:version/>
</cp:coreProperties>
</file>